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33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5"/>
    <p:restoredTop sz="95814"/>
  </p:normalViewPr>
  <p:slideViewPr>
    <p:cSldViewPr snapToGrid="0" snapToObjects="1">
      <p:cViewPr varScale="1">
        <p:scale>
          <a:sx n="111" d="100"/>
          <a:sy n="111" d="100"/>
        </p:scale>
        <p:origin x="474" y="114"/>
      </p:cViewPr>
      <p:guideLst>
        <p:guide orient="horz" pos="25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F1210-4CA8-5443-B8BC-14806FDE46DC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3ED90-EF7A-CB47-8807-69DFAF1E2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338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Disulfide cross-linking of Single-</a:t>
            </a:r>
            <a:r>
              <a:rPr lang="en-US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Cys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cytTM-SpoIVFB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(E44C, V70C or P135C) with </a:t>
            </a:r>
            <a:r>
              <a:rPr lang="en-US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BofA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(C46) in </a:t>
            </a:r>
            <a:r>
              <a:rPr lang="en-US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E. coli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 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Immuno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blot analysis of cell extracts from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E. coli </a:t>
            </a:r>
            <a:r>
              <a:rPr lang="en-US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transformed with pSO226 (lanes 1-3), pSO229 (lanes 4-6), pSO227 (lanes 7-9), pSO230 (lanes 10-12), pSO228 (lanes 13-15), or pSO231 (lanes 16-18) and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induced with IPTG for 2 h.  Cells were treated with 1mM Cu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2+(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phenathroline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en-US" sz="1200" b="0" i="0" u="none" strike="noStrike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(noted as Cu +) for 60 min or with 3mM 2-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phenathroline (Cu -) as a control.  Samples were treated with TCA to precipitate proteins and resuspended in sample buffer with DTT (+) or without (-). FLAG antibodies were used to visualize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SpoIVFB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monomer, dimer, and complex with </a:t>
            </a:r>
            <a:r>
              <a:rPr lang="en-US" dirty="0" err="1"/>
              <a:t>BofA</a:t>
            </a:r>
            <a:r>
              <a:rPr lang="en-US" dirty="0"/>
              <a:t>.</a:t>
            </a:r>
            <a:endParaRPr lang="en-US" sz="1200" kern="1200" baseline="-250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D82EB7-48E5-284C-A45D-738523A69C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90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A09E1-417B-B545-8CE6-3714CD628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486CF1-A1AF-E644-BCFF-5A32A7E2C9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D996D-35F2-F247-8511-1121F814F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A7DE-0B05-7C4D-9F1E-5291CCF477AB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528180-1B50-2046-B78D-57F953D26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46C51-15FA-2F4C-8155-D4F21E06E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ECB-6593-1E44-A2BB-C00354B07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50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9B840-FE31-9F42-95FB-E8EC062CD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4701D2-77AA-174F-94FB-762B844C02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EED37A-AB65-8A40-88D9-F6EAADD6D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A7DE-0B05-7C4D-9F1E-5291CCF477AB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69DA3-AD6D-7D4F-BCB5-8991F4E6F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1DC4-B861-764A-95FB-E9294434B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ECB-6593-1E44-A2BB-C00354B07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51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2E9161-DE14-0046-87DB-973FF47628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5F3BB3-9142-0148-BBAA-9088255914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419B6D-85B3-7748-AE1B-A8BCEA3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A7DE-0B05-7C4D-9F1E-5291CCF477AB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4E0D0-BCA3-4D45-927A-D7B88F63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44401-2714-2542-BB3E-B39453CF7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ECB-6593-1E44-A2BB-C00354B07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DDF91-E29F-4141-A8F0-A430A083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BCDA34-1B49-3947-93D8-A96EF472FA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608B0-4A91-2949-9647-B74536CBB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A7DE-0B05-7C4D-9F1E-5291CCF477AB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69145-D457-AD47-BDCC-311F7CB9B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4C1B2-F6B9-AB4C-B312-75E841CA8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ECB-6593-1E44-A2BB-C00354B07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09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1D219-C784-B344-9EDF-D84292836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C89231-72B4-714E-A894-CAF94C548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3A0A9-65E3-1A42-9DF0-E6A6ADDF1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A7DE-0B05-7C4D-9F1E-5291CCF477AB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A79DA-A0ED-2344-BEA7-42E2E74E7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42800-49F7-6746-A49C-E39F66584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ECB-6593-1E44-A2BB-C00354B07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73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B353D-2602-D441-AC66-4C741D4D6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FAF0B-DC60-5147-93FE-A68879B534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B144D2-D6F6-244B-B42E-7B038B9C18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5E9CAC-1E28-A44E-BE7F-37020978C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A7DE-0B05-7C4D-9F1E-5291CCF477AB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6C08AD-1BCF-EB4D-8792-7BAAD0BD5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10D95D-FE50-7846-945C-3E7F4A8DE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ECB-6593-1E44-A2BB-C00354B07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7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90C2A-168D-3045-8693-11A7ED1B1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471002-5CEC-A14E-AC74-D9FDCE2546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91F9EF-2638-EE4B-90CB-4655923201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3C2122-01D1-5E4D-9956-9BC0899F12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D6D2B5-EFAA-EE41-AE55-7B1D03B9AB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6A886E-68E6-C54D-A7A7-2ED93FDC2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A7DE-0B05-7C4D-9F1E-5291CCF477AB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691D42-C281-E44A-97DE-FBBE906F2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5720CE-229D-0E48-9540-C524CD7B7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ECB-6593-1E44-A2BB-C00354B07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774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AC086-238B-704A-A5D3-1798CAADF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0A8F48-D2E3-1B45-9F86-EBB9FE3CD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A7DE-0B05-7C4D-9F1E-5291CCF477AB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D88212-ECAB-6840-85CB-57299CC17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D51D83-1514-6A45-8490-35571ED4D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ECB-6593-1E44-A2BB-C00354B07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6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BFFCFC-7499-514E-A937-ED5F88DA3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A7DE-0B05-7C4D-9F1E-5291CCF477AB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F74A51-63DC-3C44-BD5F-C04F96229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2A8C48-F806-F540-A07C-619505C02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ECB-6593-1E44-A2BB-C00354B07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556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94FCA-1C73-5841-A518-8F2BE5415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FFE841-2282-5E48-BF2A-BDA38781B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3A8B0F-A663-1A4C-B08D-C4C5A0D468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9ED1FD-0D9A-5A46-8420-FC35A55D9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A7DE-0B05-7C4D-9F1E-5291CCF477AB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9FC7F1-0E64-6C4D-873D-A6F2FEE84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1303CB-E14D-E04B-A108-A34F41975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ECB-6593-1E44-A2BB-C00354B07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96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AB546-84A6-5546-A5EC-B73358D1E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339E62-CC80-1842-AFA1-AB81070305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CE30D8-85DC-2044-B5AA-7C40B6E328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E9A978-EDCA-9E4B-BCFE-E82891FB8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A7DE-0B05-7C4D-9F1E-5291CCF477AB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6FF893-39A0-E14B-BBE0-E8906DF64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4B1EE4-5CA1-064E-A5EB-B5C835DF3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DECB-6593-1E44-A2BB-C00354B07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24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B7259F-E183-7E48-8499-FF4BBB4DD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AA8B3-77E1-A644-BD19-C00DAF1587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597A1-613C-2843-8BEA-568EB899C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CA7DE-0B05-7C4D-9F1E-5291CCF477AB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3E60C-A9B9-9A4F-8842-15C9AC1513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75A131-0E38-1E44-924F-A75B391A96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5DECB-6593-1E44-A2BB-C00354B07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66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E6EBD86-A133-1E49-A489-DF57B9E3493B}"/>
              </a:ext>
            </a:extLst>
          </p:cNvPr>
          <p:cNvSpPr txBox="1"/>
          <p:nvPr/>
        </p:nvSpPr>
        <p:spPr>
          <a:xfrm>
            <a:off x="9871593" y="5450556"/>
            <a:ext cx="972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complex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7FDD599-AD19-3A4E-943B-7B4073BBA4CD}"/>
              </a:ext>
            </a:extLst>
          </p:cNvPr>
          <p:cNvCxnSpPr>
            <a:cxnSpLocks/>
          </p:cNvCxnSpPr>
          <p:nvPr/>
        </p:nvCxnSpPr>
        <p:spPr>
          <a:xfrm flipH="1">
            <a:off x="9646598" y="5920899"/>
            <a:ext cx="276954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F719677-18A8-DF4B-B12A-A7F00C6981A2}"/>
              </a:ext>
            </a:extLst>
          </p:cNvPr>
          <p:cNvCxnSpPr>
            <a:cxnSpLocks/>
          </p:cNvCxnSpPr>
          <p:nvPr/>
        </p:nvCxnSpPr>
        <p:spPr>
          <a:xfrm flipH="1">
            <a:off x="9642149" y="4607501"/>
            <a:ext cx="276954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A4BAC6C-DE9D-9746-BC88-4FB134292CB4}"/>
              </a:ext>
            </a:extLst>
          </p:cNvPr>
          <p:cNvCxnSpPr>
            <a:cxnSpLocks/>
          </p:cNvCxnSpPr>
          <p:nvPr/>
        </p:nvCxnSpPr>
        <p:spPr>
          <a:xfrm flipH="1">
            <a:off x="9649058" y="5646082"/>
            <a:ext cx="276954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E9F4C50-F31F-B142-82AC-1F7145D3CB03}"/>
              </a:ext>
            </a:extLst>
          </p:cNvPr>
          <p:cNvSpPr txBox="1"/>
          <p:nvPr/>
        </p:nvSpPr>
        <p:spPr>
          <a:xfrm>
            <a:off x="4840660" y="1434523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C46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1F4EDF-2750-C64C-BD12-2948FB97177D}"/>
              </a:ext>
            </a:extLst>
          </p:cNvPr>
          <p:cNvSpPr txBox="1"/>
          <p:nvPr/>
        </p:nvSpPr>
        <p:spPr>
          <a:xfrm>
            <a:off x="6123399" y="1435953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C46S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E902E6-A63A-6B4D-84DE-417E35210944}"/>
              </a:ext>
            </a:extLst>
          </p:cNvPr>
          <p:cNvSpPr txBox="1"/>
          <p:nvPr/>
        </p:nvSpPr>
        <p:spPr>
          <a:xfrm>
            <a:off x="7441679" y="1434523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C46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4170DB-AA4E-EE4E-A5F3-B0C9EEBD1381}"/>
              </a:ext>
            </a:extLst>
          </p:cNvPr>
          <p:cNvSpPr txBox="1"/>
          <p:nvPr/>
        </p:nvSpPr>
        <p:spPr>
          <a:xfrm>
            <a:off x="8658015" y="1435953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C46S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8D40D48B-D423-404F-B17E-CF1D8BA1A6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979095"/>
              </p:ext>
            </p:extLst>
          </p:nvPr>
        </p:nvGraphicFramePr>
        <p:xfrm>
          <a:off x="1272256" y="1776548"/>
          <a:ext cx="8354177" cy="757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7994">
                  <a:extLst>
                    <a:ext uri="{9D8B030D-6E8A-4147-A177-3AD203B41FA5}">
                      <a16:colId xmlns:a16="http://schemas.microsoft.com/office/drawing/2014/main" val="850517030"/>
                    </a:ext>
                  </a:extLst>
                </a:gridCol>
                <a:gridCol w="379708">
                  <a:extLst>
                    <a:ext uri="{9D8B030D-6E8A-4147-A177-3AD203B41FA5}">
                      <a16:colId xmlns:a16="http://schemas.microsoft.com/office/drawing/2014/main" val="3547230292"/>
                    </a:ext>
                  </a:extLst>
                </a:gridCol>
                <a:gridCol w="379709">
                  <a:extLst>
                    <a:ext uri="{9D8B030D-6E8A-4147-A177-3AD203B41FA5}">
                      <a16:colId xmlns:a16="http://schemas.microsoft.com/office/drawing/2014/main" val="3374799695"/>
                    </a:ext>
                  </a:extLst>
                </a:gridCol>
                <a:gridCol w="418454">
                  <a:extLst>
                    <a:ext uri="{9D8B030D-6E8A-4147-A177-3AD203B41FA5}">
                      <a16:colId xmlns:a16="http://schemas.microsoft.com/office/drawing/2014/main" val="4195117202"/>
                    </a:ext>
                  </a:extLst>
                </a:gridCol>
                <a:gridCol w="364210">
                  <a:extLst>
                    <a:ext uri="{9D8B030D-6E8A-4147-A177-3AD203B41FA5}">
                      <a16:colId xmlns:a16="http://schemas.microsoft.com/office/drawing/2014/main" val="2071655966"/>
                    </a:ext>
                  </a:extLst>
                </a:gridCol>
                <a:gridCol w="449451">
                  <a:extLst>
                    <a:ext uri="{9D8B030D-6E8A-4147-A177-3AD203B41FA5}">
                      <a16:colId xmlns:a16="http://schemas.microsoft.com/office/drawing/2014/main" val="725804568"/>
                    </a:ext>
                  </a:extLst>
                </a:gridCol>
                <a:gridCol w="789244">
                  <a:extLst>
                    <a:ext uri="{9D8B030D-6E8A-4147-A177-3AD203B41FA5}">
                      <a16:colId xmlns:a16="http://schemas.microsoft.com/office/drawing/2014/main" val="1507682428"/>
                    </a:ext>
                  </a:extLst>
                </a:gridCol>
                <a:gridCol w="373711">
                  <a:extLst>
                    <a:ext uri="{9D8B030D-6E8A-4147-A177-3AD203B41FA5}">
                      <a16:colId xmlns:a16="http://schemas.microsoft.com/office/drawing/2014/main" val="1122288902"/>
                    </a:ext>
                  </a:extLst>
                </a:gridCol>
                <a:gridCol w="381663">
                  <a:extLst>
                    <a:ext uri="{9D8B030D-6E8A-4147-A177-3AD203B41FA5}">
                      <a16:colId xmlns:a16="http://schemas.microsoft.com/office/drawing/2014/main" val="1675036579"/>
                    </a:ext>
                  </a:extLst>
                </a:gridCol>
                <a:gridCol w="425729">
                  <a:extLst>
                    <a:ext uri="{9D8B030D-6E8A-4147-A177-3AD203B41FA5}">
                      <a16:colId xmlns:a16="http://schemas.microsoft.com/office/drawing/2014/main" val="1232579594"/>
                    </a:ext>
                  </a:extLst>
                </a:gridCol>
                <a:gridCol w="480720">
                  <a:extLst>
                    <a:ext uri="{9D8B030D-6E8A-4147-A177-3AD203B41FA5}">
                      <a16:colId xmlns:a16="http://schemas.microsoft.com/office/drawing/2014/main" val="2052901313"/>
                    </a:ext>
                  </a:extLst>
                </a:gridCol>
                <a:gridCol w="373711">
                  <a:extLst>
                    <a:ext uri="{9D8B030D-6E8A-4147-A177-3AD203B41FA5}">
                      <a16:colId xmlns:a16="http://schemas.microsoft.com/office/drawing/2014/main" val="2884218403"/>
                    </a:ext>
                  </a:extLst>
                </a:gridCol>
                <a:gridCol w="336876">
                  <a:extLst>
                    <a:ext uri="{9D8B030D-6E8A-4147-A177-3AD203B41FA5}">
                      <a16:colId xmlns:a16="http://schemas.microsoft.com/office/drawing/2014/main" val="1594258366"/>
                    </a:ext>
                  </a:extLst>
                </a:gridCol>
                <a:gridCol w="418498">
                  <a:extLst>
                    <a:ext uri="{9D8B030D-6E8A-4147-A177-3AD203B41FA5}">
                      <a16:colId xmlns:a16="http://schemas.microsoft.com/office/drawing/2014/main" val="4172980973"/>
                    </a:ext>
                  </a:extLst>
                </a:gridCol>
                <a:gridCol w="453224">
                  <a:extLst>
                    <a:ext uri="{9D8B030D-6E8A-4147-A177-3AD203B41FA5}">
                      <a16:colId xmlns:a16="http://schemas.microsoft.com/office/drawing/2014/main" val="4043785966"/>
                    </a:ext>
                  </a:extLst>
                </a:gridCol>
                <a:gridCol w="383641">
                  <a:extLst>
                    <a:ext uri="{9D8B030D-6E8A-4147-A177-3AD203B41FA5}">
                      <a16:colId xmlns:a16="http://schemas.microsoft.com/office/drawing/2014/main" val="668396626"/>
                    </a:ext>
                  </a:extLst>
                </a:gridCol>
                <a:gridCol w="451246">
                  <a:extLst>
                    <a:ext uri="{9D8B030D-6E8A-4147-A177-3AD203B41FA5}">
                      <a16:colId xmlns:a16="http://schemas.microsoft.com/office/drawing/2014/main" val="4287412152"/>
                    </a:ext>
                  </a:extLst>
                </a:gridCol>
                <a:gridCol w="371064">
                  <a:extLst>
                    <a:ext uri="{9D8B030D-6E8A-4147-A177-3AD203B41FA5}">
                      <a16:colId xmlns:a16="http://schemas.microsoft.com/office/drawing/2014/main" val="3165273348"/>
                    </a:ext>
                  </a:extLst>
                </a:gridCol>
                <a:gridCol w="445324">
                  <a:extLst>
                    <a:ext uri="{9D8B030D-6E8A-4147-A177-3AD203B41FA5}">
                      <a16:colId xmlns:a16="http://schemas.microsoft.com/office/drawing/2014/main" val="2981933755"/>
                    </a:ext>
                  </a:extLst>
                </a:gridCol>
              </a:tblGrid>
              <a:tr h="378620">
                <a:tc>
                  <a:txBody>
                    <a:bodyPr/>
                    <a:lstStyle/>
                    <a:p>
                      <a:r>
                        <a:rPr lang="en-US" dirty="0"/>
                        <a:t>Cu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76790415"/>
                  </a:ext>
                </a:extLst>
              </a:tr>
              <a:tr h="378620">
                <a:tc>
                  <a:txBody>
                    <a:bodyPr/>
                    <a:lstStyle/>
                    <a:p>
                      <a:r>
                        <a:rPr lang="en-US" dirty="0"/>
                        <a:t>DTT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" pitchFamily="2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0224659"/>
                  </a:ext>
                </a:extLst>
              </a:tr>
            </a:tbl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4A6BC11-EFF6-CC41-993A-2C8A5F498C4A}"/>
              </a:ext>
            </a:extLst>
          </p:cNvPr>
          <p:cNvCxnSpPr>
            <a:cxnSpLocks/>
          </p:cNvCxnSpPr>
          <p:nvPr/>
        </p:nvCxnSpPr>
        <p:spPr>
          <a:xfrm>
            <a:off x="5863683" y="1480070"/>
            <a:ext cx="0" cy="106858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F88E827-2FBF-E149-8912-9CA0EA0EB49E}"/>
              </a:ext>
            </a:extLst>
          </p:cNvPr>
          <p:cNvCxnSpPr>
            <a:cxnSpLocks/>
          </p:cNvCxnSpPr>
          <p:nvPr/>
        </p:nvCxnSpPr>
        <p:spPr>
          <a:xfrm>
            <a:off x="8373521" y="1480070"/>
            <a:ext cx="0" cy="106858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E949247-F2D9-8D4C-B66C-FB872312387E}"/>
              </a:ext>
            </a:extLst>
          </p:cNvPr>
          <p:cNvCxnSpPr>
            <a:cxnSpLocks/>
          </p:cNvCxnSpPr>
          <p:nvPr/>
        </p:nvCxnSpPr>
        <p:spPr>
          <a:xfrm>
            <a:off x="3137563" y="1476258"/>
            <a:ext cx="0" cy="106858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4C15FA3-E693-6E4A-98C9-4107CC4C238C}"/>
              </a:ext>
            </a:extLst>
          </p:cNvPr>
          <p:cNvCxnSpPr>
            <a:cxnSpLocks/>
          </p:cNvCxnSpPr>
          <p:nvPr/>
        </p:nvCxnSpPr>
        <p:spPr>
          <a:xfrm>
            <a:off x="4430143" y="703290"/>
            <a:ext cx="0" cy="185066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89B120F-ACD1-E34B-927B-8457CAB9D61F}"/>
              </a:ext>
            </a:extLst>
          </p:cNvPr>
          <p:cNvSpPr txBox="1"/>
          <p:nvPr/>
        </p:nvSpPr>
        <p:spPr>
          <a:xfrm>
            <a:off x="2176791" y="1450961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C46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5101C9-90E0-AB42-9D43-CAF31CD84371}"/>
              </a:ext>
            </a:extLst>
          </p:cNvPr>
          <p:cNvSpPr txBox="1"/>
          <p:nvPr/>
        </p:nvSpPr>
        <p:spPr>
          <a:xfrm>
            <a:off x="3412634" y="1452391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C46S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64DEA22-ECAD-7A48-86AA-975305D50050}"/>
              </a:ext>
            </a:extLst>
          </p:cNvPr>
          <p:cNvSpPr/>
          <p:nvPr/>
        </p:nvSpPr>
        <p:spPr>
          <a:xfrm>
            <a:off x="9813450" y="5734779"/>
            <a:ext cx="1666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dirty="0" err="1" smtClean="0"/>
              <a:t>cytTM-SpoIVFB</a:t>
            </a:r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92000F0-22A0-7743-9A2B-C77AF42D2DF2}"/>
              </a:ext>
            </a:extLst>
          </p:cNvPr>
          <p:cNvSpPr/>
          <p:nvPr/>
        </p:nvSpPr>
        <p:spPr>
          <a:xfrm>
            <a:off x="9863642" y="4396595"/>
            <a:ext cx="16669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cytTM-SpoIVFB</a:t>
            </a:r>
            <a:endParaRPr lang="en-US" dirty="0"/>
          </a:p>
          <a:p>
            <a:r>
              <a:rPr lang="en-US" dirty="0"/>
              <a:t>dimer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2741C2B-D65D-0D49-A6CA-4FE75CD6ED69}"/>
              </a:ext>
            </a:extLst>
          </p:cNvPr>
          <p:cNvSpPr txBox="1"/>
          <p:nvPr/>
        </p:nvSpPr>
        <p:spPr>
          <a:xfrm>
            <a:off x="2865306" y="1092110"/>
            <a:ext cx="1578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BofA</a:t>
            </a:r>
            <a:endParaRPr lang="en-US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F1F2E60-C108-114B-8172-0D6397B1C32F}"/>
              </a:ext>
            </a:extLst>
          </p:cNvPr>
          <p:cNvCxnSpPr>
            <a:cxnSpLocks/>
          </p:cNvCxnSpPr>
          <p:nvPr/>
        </p:nvCxnSpPr>
        <p:spPr>
          <a:xfrm flipH="1">
            <a:off x="2025952" y="1477899"/>
            <a:ext cx="22232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44E35F69-23DF-2142-A6DA-549D08860CCE}"/>
              </a:ext>
            </a:extLst>
          </p:cNvPr>
          <p:cNvSpPr/>
          <p:nvPr/>
        </p:nvSpPr>
        <p:spPr>
          <a:xfrm>
            <a:off x="2071461" y="724402"/>
            <a:ext cx="2156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E44C </a:t>
            </a:r>
            <a:r>
              <a:rPr lang="en-US" dirty="0" err="1" smtClean="0"/>
              <a:t>cytTM-SpoIVFB</a:t>
            </a:r>
            <a:endParaRPr lang="en-US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9EF8A43-D41B-0E48-B80F-5037EB4350B1}"/>
              </a:ext>
            </a:extLst>
          </p:cNvPr>
          <p:cNvCxnSpPr>
            <a:cxnSpLocks/>
          </p:cNvCxnSpPr>
          <p:nvPr/>
        </p:nvCxnSpPr>
        <p:spPr>
          <a:xfrm>
            <a:off x="7097749" y="693859"/>
            <a:ext cx="0" cy="185066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D9DDB10-A1EF-4F43-B86A-D3AC62B27840}"/>
              </a:ext>
            </a:extLst>
          </p:cNvPr>
          <p:cNvSpPr txBox="1"/>
          <p:nvPr/>
        </p:nvSpPr>
        <p:spPr>
          <a:xfrm>
            <a:off x="5400019" y="1101556"/>
            <a:ext cx="1578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BofA</a:t>
            </a:r>
            <a:endParaRPr lang="en-US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D590752-A477-E445-9F24-8CD77386B5DF}"/>
              </a:ext>
            </a:extLst>
          </p:cNvPr>
          <p:cNvCxnSpPr>
            <a:cxnSpLocks/>
          </p:cNvCxnSpPr>
          <p:nvPr/>
        </p:nvCxnSpPr>
        <p:spPr>
          <a:xfrm flipH="1">
            <a:off x="4563558" y="1485929"/>
            <a:ext cx="22232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58EA0665-B77F-E04D-99BC-1C73B34A93F3}"/>
              </a:ext>
            </a:extLst>
          </p:cNvPr>
          <p:cNvSpPr txBox="1"/>
          <p:nvPr/>
        </p:nvSpPr>
        <p:spPr>
          <a:xfrm>
            <a:off x="8068185" y="1099011"/>
            <a:ext cx="1578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BofA</a:t>
            </a:r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900E5AE-750C-E848-BD3E-310674AF09B7}"/>
              </a:ext>
            </a:extLst>
          </p:cNvPr>
          <p:cNvCxnSpPr>
            <a:cxnSpLocks/>
          </p:cNvCxnSpPr>
          <p:nvPr/>
        </p:nvCxnSpPr>
        <p:spPr>
          <a:xfrm flipH="1">
            <a:off x="7294155" y="1484745"/>
            <a:ext cx="22232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25AF5631-03EE-D14B-80D3-EC6C3DA036DF}"/>
              </a:ext>
            </a:extLst>
          </p:cNvPr>
          <p:cNvSpPr/>
          <p:nvPr/>
        </p:nvSpPr>
        <p:spPr>
          <a:xfrm>
            <a:off x="4736129" y="724402"/>
            <a:ext cx="2208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V70C </a:t>
            </a:r>
            <a:r>
              <a:rPr lang="en-US" dirty="0" err="1" smtClean="0"/>
              <a:t>cytTM-SpoIVFB</a:t>
            </a:r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65B8AC7-9A8B-224C-9C3D-E76D3A4D7A6C}"/>
              </a:ext>
            </a:extLst>
          </p:cNvPr>
          <p:cNvSpPr/>
          <p:nvPr/>
        </p:nvSpPr>
        <p:spPr>
          <a:xfrm>
            <a:off x="7254599" y="724402"/>
            <a:ext cx="2260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P135C </a:t>
            </a:r>
            <a:r>
              <a:rPr lang="en-US" dirty="0" err="1" smtClean="0"/>
              <a:t>cytTM-SpoIVFB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DCC3BD-46CF-BD4A-9CA9-94FDD9AE1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2208" y="2560423"/>
            <a:ext cx="2717800" cy="4089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90CD4A-7120-F945-9D14-C9421083F0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0555" y="2565711"/>
            <a:ext cx="5105400" cy="40894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FA2F59E-19F5-BB4B-9B3B-E6434A9A76B0}"/>
              </a:ext>
            </a:extLst>
          </p:cNvPr>
          <p:cNvCxnSpPr/>
          <p:nvPr/>
        </p:nvCxnSpPr>
        <p:spPr>
          <a:xfrm>
            <a:off x="9668779" y="4839971"/>
            <a:ext cx="0" cy="5486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99C2288-410B-0F4E-B4D0-F0286C0FAAA9}"/>
              </a:ext>
            </a:extLst>
          </p:cNvPr>
          <p:cNvCxnSpPr/>
          <p:nvPr/>
        </p:nvCxnSpPr>
        <p:spPr>
          <a:xfrm>
            <a:off x="9668779" y="5101887"/>
            <a:ext cx="2124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5F1C0C52-7BB8-6D40-99B1-6F5D598A4A45}"/>
              </a:ext>
            </a:extLst>
          </p:cNvPr>
          <p:cNvSpPr txBox="1"/>
          <p:nvPr/>
        </p:nvSpPr>
        <p:spPr>
          <a:xfrm>
            <a:off x="9834049" y="495211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E9A3BD6-42CB-2B46-94BC-8774CC382FC1}"/>
              </a:ext>
            </a:extLst>
          </p:cNvPr>
          <p:cNvSpPr txBox="1"/>
          <p:nvPr/>
        </p:nvSpPr>
        <p:spPr>
          <a:xfrm>
            <a:off x="1144894" y="568802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34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73A270F-CE5E-CA4D-B308-01C629303BA1}"/>
              </a:ext>
            </a:extLst>
          </p:cNvPr>
          <p:cNvSpPr txBox="1"/>
          <p:nvPr/>
        </p:nvSpPr>
        <p:spPr>
          <a:xfrm>
            <a:off x="1138052" y="51844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45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5A1E575-F531-C743-87E3-FC3DF82F853E}"/>
              </a:ext>
            </a:extLst>
          </p:cNvPr>
          <p:cNvSpPr txBox="1"/>
          <p:nvPr/>
        </p:nvSpPr>
        <p:spPr>
          <a:xfrm>
            <a:off x="1138052" y="464002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55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D87CF59-CE58-D94F-B367-FAFBECD3869C}"/>
              </a:ext>
            </a:extLst>
          </p:cNvPr>
          <p:cNvSpPr txBox="1"/>
          <p:nvPr/>
        </p:nvSpPr>
        <p:spPr>
          <a:xfrm>
            <a:off x="1154482" y="4033450"/>
            <a:ext cx="578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78</a:t>
            </a:r>
            <a:endParaRPr lang="en-US" dirty="0"/>
          </a:p>
        </p:txBody>
      </p:sp>
      <p:sp>
        <p:nvSpPr>
          <p:cNvPr id="49" name="Triangle 45">
            <a:extLst>
              <a:ext uri="{FF2B5EF4-FFF2-40B4-BE49-F238E27FC236}">
                <a16:creationId xmlns:a16="http://schemas.microsoft.com/office/drawing/2014/main" id="{F3D808A4-4F0E-A241-AAFF-17EB4DE0874A}"/>
              </a:ext>
            </a:extLst>
          </p:cNvPr>
          <p:cNvSpPr/>
          <p:nvPr/>
        </p:nvSpPr>
        <p:spPr>
          <a:xfrm rot="5400000">
            <a:off x="1531170" y="4149439"/>
            <a:ext cx="92566" cy="1163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riangle 46">
            <a:extLst>
              <a:ext uri="{FF2B5EF4-FFF2-40B4-BE49-F238E27FC236}">
                <a16:creationId xmlns:a16="http://schemas.microsoft.com/office/drawing/2014/main" id="{A257774C-7C59-BE4C-A408-BD77C4EC9F99}"/>
              </a:ext>
            </a:extLst>
          </p:cNvPr>
          <p:cNvSpPr/>
          <p:nvPr/>
        </p:nvSpPr>
        <p:spPr>
          <a:xfrm rot="5400000">
            <a:off x="1517315" y="4762738"/>
            <a:ext cx="92566" cy="1163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riangle 47">
            <a:extLst>
              <a:ext uri="{FF2B5EF4-FFF2-40B4-BE49-F238E27FC236}">
                <a16:creationId xmlns:a16="http://schemas.microsoft.com/office/drawing/2014/main" id="{5CC4C594-78A4-D341-8238-4F71775FE114}"/>
              </a:ext>
            </a:extLst>
          </p:cNvPr>
          <p:cNvSpPr/>
          <p:nvPr/>
        </p:nvSpPr>
        <p:spPr>
          <a:xfrm rot="5400000">
            <a:off x="1525670" y="5311312"/>
            <a:ext cx="92566" cy="1163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riangle 48">
            <a:extLst>
              <a:ext uri="{FF2B5EF4-FFF2-40B4-BE49-F238E27FC236}">
                <a16:creationId xmlns:a16="http://schemas.microsoft.com/office/drawing/2014/main" id="{350013D6-34D6-3D46-B133-CD43F05DB70C}"/>
              </a:ext>
            </a:extLst>
          </p:cNvPr>
          <p:cNvSpPr/>
          <p:nvPr/>
        </p:nvSpPr>
        <p:spPr>
          <a:xfrm rot="5400000">
            <a:off x="1525670" y="5824437"/>
            <a:ext cx="92566" cy="11631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342B1A3-3429-8F46-AF1F-0ABCE1435E2E}"/>
              </a:ext>
            </a:extLst>
          </p:cNvPr>
          <p:cNvSpPr/>
          <p:nvPr/>
        </p:nvSpPr>
        <p:spPr>
          <a:xfrm>
            <a:off x="465552" y="4912433"/>
            <a:ext cx="796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αFLAG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D87CF59-CE58-D94F-B367-FAFBECD3869C}"/>
              </a:ext>
            </a:extLst>
          </p:cNvPr>
          <p:cNvSpPr txBox="1"/>
          <p:nvPr/>
        </p:nvSpPr>
        <p:spPr>
          <a:xfrm>
            <a:off x="467640" y="3805344"/>
            <a:ext cx="1131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MW (</a:t>
            </a:r>
            <a:r>
              <a:rPr lang="en-US" dirty="0" err="1"/>
              <a:t>kDa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600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C5B878757C6144B104C5E4029E0BB6" ma:contentTypeVersion="14" ma:contentTypeDescription="Create a new document." ma:contentTypeScope="" ma:versionID="9f688f900531a4236b6da98bf3cb268f">
  <xsd:schema xmlns:xsd="http://www.w3.org/2001/XMLSchema" xmlns:xs="http://www.w3.org/2001/XMLSchema" xmlns:p="http://schemas.microsoft.com/office/2006/metadata/properties" xmlns:ns3="0b01a07b-8d13-4cb5-9d22-64822278069e" xmlns:ns4="198a9f0d-948e-4f5a-af70-f6d2f30972cd" targetNamespace="http://schemas.microsoft.com/office/2006/metadata/properties" ma:root="true" ma:fieldsID="c04d3e0e4baedd5a0de5ec8817e1430b" ns3:_="" ns4:_="">
    <xsd:import namespace="0b01a07b-8d13-4cb5-9d22-64822278069e"/>
    <xsd:import namespace="198a9f0d-948e-4f5a-af70-f6d2f30972c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01a07b-8d13-4cb5-9d22-6482227806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8a9f0d-948e-4f5a-af70-f6d2f30972c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2DA3CC-7CD6-48DF-9409-E1FBCA414259}">
  <ds:schemaRefs>
    <ds:schemaRef ds:uri="http://schemas.microsoft.com/office/infopath/2007/PartnerControls"/>
    <ds:schemaRef ds:uri="http://www.w3.org/XML/1998/namespace"/>
    <ds:schemaRef ds:uri="198a9f0d-948e-4f5a-af70-f6d2f30972cd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0b01a07b-8d13-4cb5-9d22-64822278069e"/>
    <ds:schemaRef ds:uri="http://purl.org/dc/elements/1.1/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26950E8-0CE0-4A7B-AADC-C521DE65BD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18232C-65D8-46D4-9196-B97B7F6150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01a07b-8d13-4cb5-9d22-64822278069e"/>
    <ds:schemaRef ds:uri="198a9f0d-948e-4f5a-af70-f6d2f30972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205</Words>
  <Application>Microsoft Office PowerPoint</Application>
  <PresentationFormat>Widescreen</PresentationFormat>
  <Paragraphs>63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Kroos, Lee</cp:lastModifiedBy>
  <cp:revision>6</cp:revision>
  <dcterms:created xsi:type="dcterms:W3CDTF">2021-10-06T23:59:59Z</dcterms:created>
  <dcterms:modified xsi:type="dcterms:W3CDTF">2022-02-03T18:28:29Z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0x010100C2C5B878757C6144B104C5E4029E0BB6</vt:lpwstr>
  </property>
</Properties>
</file>